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859" r:id="rId2"/>
    <p:sldId id="913" r:id="rId3"/>
    <p:sldId id="914" r:id="rId4"/>
    <p:sldId id="915" r:id="rId5"/>
    <p:sldId id="916" r:id="rId6"/>
    <p:sldId id="917" r:id="rId7"/>
    <p:sldId id="918" r:id="rId8"/>
    <p:sldId id="919" r:id="rId9"/>
    <p:sldId id="920" r:id="rId10"/>
    <p:sldId id="921" r:id="rId11"/>
    <p:sldId id="922" r:id="rId12"/>
    <p:sldId id="907" r:id="rId13"/>
    <p:sldId id="908" r:id="rId14"/>
    <p:sldId id="923" r:id="rId15"/>
    <p:sldId id="924" r:id="rId16"/>
    <p:sldId id="925" r:id="rId17"/>
    <p:sldId id="909" r:id="rId18"/>
    <p:sldId id="926"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412776"/>
            <a:ext cx="12192000" cy="147732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smtClean="0">
                <a:solidFill>
                  <a:srgbClr val="70AD47">
                    <a:lumMod val="75000"/>
                  </a:srgbClr>
                </a:solidFill>
                <a:ea typeface="楷体" panose="02010609060101010101" pitchFamily="49" charset="-122"/>
                <a:cs typeface="Times New Roman" panose="02020603050405020304" pitchFamily="18" charset="0"/>
              </a:rPr>
              <a:t>第</a:t>
            </a:r>
            <a:r>
              <a:rPr lang="zh-CN" altLang="en-US" sz="6000" dirty="0">
                <a:solidFill>
                  <a:srgbClr val="70AD47">
                    <a:lumMod val="75000"/>
                  </a:srgbClr>
                </a:solidFill>
                <a:ea typeface="楷体" panose="02010609060101010101" pitchFamily="49" charset="-122"/>
                <a:cs typeface="Times New Roman" panose="02020603050405020304" pitchFamily="18" charset="0"/>
              </a:rPr>
              <a:t>四</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单元   民族团结</a:t>
            </a:r>
            <a:r>
              <a:rPr lang="zh-CN" altLang="en-US" sz="6000" dirty="0">
                <a:solidFill>
                  <a:srgbClr val="70AD47">
                    <a:lumMod val="75000"/>
                  </a:srgbClr>
                </a:solidFill>
                <a:ea typeface="楷体" panose="02010609060101010101" pitchFamily="49" charset="-122"/>
                <a:cs typeface="Times New Roman" panose="02020603050405020304" pitchFamily="18" charset="0"/>
              </a:rPr>
              <a:t>与祖国统一</a:t>
            </a:r>
          </a:p>
        </p:txBody>
      </p:sp>
      <p:sp>
        <p:nvSpPr>
          <p:cNvPr id="6" name="文本框 5"/>
          <p:cNvSpPr txBox="1"/>
          <p:nvPr/>
        </p:nvSpPr>
        <p:spPr>
          <a:xfrm>
            <a:off x="0" y="3184180"/>
            <a:ext cx="12192000" cy="110042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prstClr val="black"/>
                </a:solidFill>
                <a:cs typeface="Times New Roman" panose="02020603050405020304" pitchFamily="18" charset="0"/>
              </a:rPr>
              <a:t>第</a:t>
            </a:r>
            <a:r>
              <a:rPr lang="en-US" altLang="zh-CN" sz="5000" dirty="0">
                <a:solidFill>
                  <a:prstClr val="black"/>
                </a:solidFill>
                <a:cs typeface="Times New Roman" panose="02020603050405020304" pitchFamily="18" charset="0"/>
              </a:rPr>
              <a:t>12</a:t>
            </a:r>
            <a:r>
              <a:rPr lang="zh-CN" altLang="en-US" sz="5000" dirty="0">
                <a:solidFill>
                  <a:prstClr val="black"/>
                </a:solidFill>
                <a:cs typeface="Times New Roman" panose="02020603050405020304" pitchFamily="18" charset="0"/>
              </a:rPr>
              <a:t>课　民族大团结</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下面图示</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处应填入</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pP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民主政治</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生态建设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科教兴国</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从严治党</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546878" y="873552"/>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pic>
        <p:nvPicPr>
          <p:cNvPr id="7" name="cx01.jpg" descr="id:2147491634;FounderCES"/>
          <p:cNvPicPr/>
          <p:nvPr/>
        </p:nvPicPr>
        <p:blipFill>
          <a:blip r:embed="rId2"/>
          <a:stretch>
            <a:fillRect/>
          </a:stretch>
        </p:blipFill>
        <p:spPr>
          <a:xfrm>
            <a:off x="4231876" y="1369432"/>
            <a:ext cx="3748098" cy="2491616"/>
          </a:xfrm>
          <a:prstGeom prst="rect">
            <a:avLst/>
          </a:prstGeom>
        </p:spPr>
      </p:pic>
    </p:spTree>
    <p:extLst>
      <p:ext uri="{BB962C8B-B14F-4D97-AF65-F5344CB8AC3E}">
        <p14:creationId xmlns:p14="http://schemas.microsoft.com/office/powerpoint/2010/main" val="41764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中央派出大量干部到民族地区加强当地的建设，孔繁森是其中杰出的代表。在他的带领下，西藏阿里地区经济有了较快发展，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年，全地区国民生产总值超过</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亿元，国民收入超过</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亿元。</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这说明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西藏阿里地区经济发展落后</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我国政府重视民族地区发展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中国人民具有爱国主义情怀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我国政府注重传承民族文化</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908853" y="1988840"/>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157470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五十六个星座，五十六枝花，五十六族兄弟姐妹是一家。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认识国情</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pc="-7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spc="-7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7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中国各民族的人口分布呈现大杂居、小聚居、交错居住的特点。汉族地区有少数民族聚居</a:t>
            </a:r>
            <a:r>
              <a:rPr lang="zh-CN" altLang="zh-CN" spc="-7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7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少数民族地区也有汉族居住</a:t>
            </a:r>
            <a:r>
              <a:rPr lang="zh-CN" altLang="zh-CN" spc="-7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7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你中有我、我中有你</a:t>
            </a:r>
            <a:r>
              <a:rPr lang="zh-CN" altLang="zh-CN" spc="-7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7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许多少数民族既有一块或几块聚居区</a:t>
            </a:r>
            <a:r>
              <a:rPr lang="zh-CN" altLang="zh-CN" spc="-7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7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又散居全国各地。西南和西北是少数民族分布最集中的两个区域。</a:t>
            </a:r>
            <a:endParaRPr lang="zh-CN" altLang="zh-CN" sz="1200" spc="-7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根据材料一，概括我国民族人口分布的特点</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58112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大杂居、小聚居、交错居住。</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57318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制度创新</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体现了国家充分尊重和保障各少数民族管理本民族内部事务权利的精神</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体现了国家坚持实行各民族平等、团结和共同繁荣的原则。</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《中华人民共和国民族区域自治法》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材料二中的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指的是什么</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45537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民族区域自治。</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622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42570"/>
            <a:ext cx="11485848" cy="1130246"/>
          </a:xfrm>
        </p:spPr>
        <p:txBody>
          <a:bodyPr/>
          <a:lstStyle/>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共同繁荣</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民族自治地方经济发展概况</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4030483829"/>
              </p:ext>
            </p:extLst>
          </p:nvPr>
        </p:nvGraphicFramePr>
        <p:xfrm>
          <a:off x="343712" y="1738496"/>
          <a:ext cx="11502991" cy="2194560"/>
        </p:xfrm>
        <a:graphic>
          <a:graphicData uri="http://schemas.openxmlformats.org/drawingml/2006/table">
            <a:tbl>
              <a:tblPr firstRow="1" firstCol="1" bandRow="1"/>
              <a:tblGrid>
                <a:gridCol w="2151094">
                  <a:extLst>
                    <a:ext uri="{9D8B030D-6E8A-4147-A177-3AD203B41FA5}">
                      <a16:colId xmlns:a16="http://schemas.microsoft.com/office/drawing/2014/main" val="2270710153"/>
                    </a:ext>
                  </a:extLst>
                </a:gridCol>
                <a:gridCol w="5114195">
                  <a:extLst>
                    <a:ext uri="{9D8B030D-6E8A-4147-A177-3AD203B41FA5}">
                      <a16:colId xmlns:a16="http://schemas.microsoft.com/office/drawing/2014/main" val="3505359302"/>
                    </a:ext>
                  </a:extLst>
                </a:gridCol>
                <a:gridCol w="4237702">
                  <a:extLst>
                    <a:ext uri="{9D8B030D-6E8A-4147-A177-3AD203B41FA5}">
                      <a16:colId xmlns:a16="http://schemas.microsoft.com/office/drawing/2014/main" val="1025601443"/>
                    </a:ext>
                  </a:extLst>
                </a:gridCol>
              </a:tblGrid>
              <a:tr h="0">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农业总产值</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亿元</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工业</a:t>
                      </a: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总产值</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亿元</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2386070"/>
                  </a:ext>
                </a:extLst>
              </a:tr>
              <a:tr h="0">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1952</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46.5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29749702"/>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1978</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155.6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212.1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7860767"/>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2014</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352.3</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64</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369</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96011"/>
                  </a:ext>
                </a:extLst>
              </a:tr>
            </a:tbl>
          </a:graphicData>
        </a:graphic>
      </p:graphicFrame>
      <p:sp>
        <p:nvSpPr>
          <p:cNvPr id="6" name="内容占位符 2"/>
          <p:cNvSpPr txBox="1">
            <a:spLocks/>
          </p:cNvSpPr>
          <p:nvPr/>
        </p:nvSpPr>
        <p:spPr bwMode="auto">
          <a:xfrm>
            <a:off x="360854" y="390568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根据材料三，概括民族自治地方的经济发展状况。结合所学知识，列举国家在民族地区的发展问题上所采取的措施。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49851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工农业产值迅速增长，经济快速发展。在民族地区进行民主改革；加强民族地区的基础设施建设；发展民族地区农牧业经济，加大改革开放力度；进行西部大开发；实施兴边富民行动。</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05740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62134"/>
            <a:ext cx="11485848" cy="5719194"/>
          </a:xfrm>
        </p:spPr>
        <p:txBody>
          <a:bodyPr/>
          <a:lstStyle/>
          <a:p>
            <a:pPr hangingPunct="0">
              <a:lnSpc>
                <a:spcPct val="140000"/>
              </a:lnSpc>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中华人民共和国成立初期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尽管国库十分紧张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但是为了人民的利益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党和政府仍然投入大量粮食和经费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在全国范围内开展了大规模的救济工作。</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年以后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城乡出现互助组、合作社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逐步发展互助合作的生产形式。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40000"/>
              </a:lnSpc>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摘编自胡务《社会救助概论》等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党中央决定对</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长期低产缺粮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群众生活贫困</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的西北、西南一些地区以及其他革命老根据地、偏远山区、民族地区和边境地区进行</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重点扶持</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国家经济委员会、民政部、财政部等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个部门下发《关于认真做好扶助农村贫困户工作的通知》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要求农业、财政、教育、民政等各有关部门都要以扶贫为己任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协同做好农村扶贫工作。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40000"/>
              </a:lnSpc>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摘编自王爱云《</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en-US" altLang="zh-CN"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1985</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年</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的农村</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扶贫开发》</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955244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今年我们将迎来全面建成小康社会、实现第一个百年奋斗目标的伟大胜利。中华民族是个大家庭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五十六个民族五十六朵花。全面建成小康社会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一个民族不能落下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全面建设社会主义现代化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一个民族也不能落下。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摘编自习近平赴贵州看望慰问</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各族春节</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前夕干部群众时的</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讲话</a:t>
            </a:r>
            <a:endParaRPr lang="en-US"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algn="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2021</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日至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日</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90346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根据材料一并结合所学知识，分析</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年以后，城乡出现互助组、合作社</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属于哪一社会变革。该社会变革有何历史意义</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34566" y="183865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三大改造。三大改造的基本完成实现了生产资料私有制向社会主义公有制的转变。社会主义基本制度在我国建立起来。我国从此进入社会主义初级阶段。</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8056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4315"/>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根据材料二，概括改革开放初期中国扶贫工作的特点。</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根据材料三并结合所学知识，写出中华人民共和国成立后解决中国民族问题的基本政治制度。简述这一制度的意义。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综合上述材料并结合所学知识，分析新时期中国能够成功实施精准扶贫的原因</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132132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针对特定地区重点扶持，多部门协作。</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29425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民族区域自治制度。实行民族区域自治，从制度和政策层面保障了少数民族公民享有平等自由权利以及经济、社会、文化权利。这对维护民族团结、巩固祖国统一和促进民族地区发展具有重大意义，为实现各民族共同发展、共同富裕奠定了基础。</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3"/>
          <p:cNvSpPr txBox="1">
            <a:spLocks/>
          </p:cNvSpPr>
          <p:nvPr/>
        </p:nvSpPr>
        <p:spPr bwMode="auto">
          <a:xfrm>
            <a:off x="360854" y="511156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政府高度重视；国家整体战略目标的确立；多部门团结协作。</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26848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5120"/>
            <a:ext cx="11485848" cy="5078313"/>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民族区域自治制度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图内容为第一组成果汇报的开场白。其中</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铸牢中华民族共同体意识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的制度基础是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民族区域自治制度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社会主义市场经济体制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人民代表大会制度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中国共产党领导的多党合作和政治协商制度</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764704"/>
            <a:ext cx="6670456" cy="852030"/>
          </a:xfrm>
          <a:prstGeom prst="rect">
            <a:avLst/>
          </a:prstGeom>
        </p:spPr>
      </p:pic>
      <p:pic>
        <p:nvPicPr>
          <p:cNvPr id="4" name="图片 3"/>
          <p:cNvPicPr>
            <a:picLocks noChangeAspect="1"/>
          </p:cNvPicPr>
          <p:nvPr/>
        </p:nvPicPr>
        <p:blipFill>
          <a:blip r:embed="rId3"/>
          <a:stretch>
            <a:fillRect/>
          </a:stretch>
        </p:blipFill>
        <p:spPr>
          <a:xfrm>
            <a:off x="622598" y="2238360"/>
            <a:ext cx="1953390" cy="425772"/>
          </a:xfrm>
          <a:prstGeom prst="rect">
            <a:avLst/>
          </a:prstGeom>
        </p:spPr>
      </p:pic>
      <p:sp>
        <p:nvSpPr>
          <p:cNvPr id="5" name="内容占位符 1"/>
          <p:cNvSpPr txBox="1">
            <a:spLocks/>
          </p:cNvSpPr>
          <p:nvPr/>
        </p:nvSpPr>
        <p:spPr bwMode="auto">
          <a:xfrm>
            <a:off x="360854" y="3233186"/>
            <a:ext cx="11485848" cy="1130246"/>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开场白：中华人民共和国是由</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56</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个民族共同组成的统一多民族国家</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我们要铸牢中华民族共同体意识</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2998862" y="2797967"/>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291122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《中华人民共和国宪法》规定：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各少数民族聚居的地方实行区域自治，设立自治机关，行使自治权。各民族自治地方都是中华人民共和国不可分离的部分。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宪法的规定</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掀起了社会主义建设的高潮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推动了少数民族文化的繁荣</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促进了少数民族经济的发展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保障了少数民族的自治权利</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198662" y="198884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301839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位于陕西省咸阳市的西藏民族大学，是西藏和平解放后党中央为西藏创办的第一所高等学校。这一举措体现了中央</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快速地实施西部大开发</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弘扬中华优秀传统文化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高度重视民族团结工作</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维护祖国的和平统一局面</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925494" y="1421568"/>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2583485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共同繁荣发展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年的版画《初踏黄金路》，刻画了两位身着传统服饰的藏族妇女，一前一后沿着金色大道向我们走来。它创作的背景是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祖国大陆获得统一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青藏铁路全线通车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西藏完成民主改革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实施西部大开发战略</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659023" y="1449469"/>
            <a:ext cx="1547751" cy="390083"/>
          </a:xfrm>
          <a:prstGeom prst="rect">
            <a:avLst/>
          </a:prstGeom>
        </p:spPr>
      </p:pic>
      <p:sp>
        <p:nvSpPr>
          <p:cNvPr id="7" name="矩形 6"/>
          <p:cNvSpPr/>
          <p:nvPr/>
        </p:nvSpPr>
        <p:spPr>
          <a:xfrm>
            <a:off x="8399462" y="1988840"/>
            <a:ext cx="483751" cy="461665"/>
          </a:xfrm>
          <a:prstGeom prst="rect">
            <a:avLst/>
          </a:prstGeom>
        </p:spPr>
        <p:txBody>
          <a:bodyPr wrap="square">
            <a:spAutoFit/>
          </a:bodyPr>
          <a:lstStyle/>
          <a:p>
            <a:r>
              <a:rPr lang="en-US" altLang="zh-CN" sz="2400" dirty="0">
                <a:cs typeface="Times New Roman" panose="02020603050405020304" pitchFamily="18" charset="0"/>
              </a:rPr>
              <a:t>C</a:t>
            </a:r>
            <a:endParaRPr lang="zh-CN" altLang="en-US" dirty="0"/>
          </a:p>
        </p:txBody>
      </p:sp>
      <p:pic>
        <p:nvPicPr>
          <p:cNvPr id="9" name="yb04-22.jpg" descr="id:2147491592;FounderCES"/>
          <p:cNvPicPr/>
          <p:nvPr/>
        </p:nvPicPr>
        <p:blipFill>
          <a:blip r:embed="rId3"/>
          <a:stretch>
            <a:fillRect/>
          </a:stretch>
        </p:blipFill>
        <p:spPr>
          <a:xfrm>
            <a:off x="5015086" y="2732168"/>
            <a:ext cx="3023725" cy="3345527"/>
          </a:xfrm>
          <a:prstGeom prst="rect">
            <a:avLst/>
          </a:prstGeom>
        </p:spPr>
      </p:pic>
    </p:spTree>
    <p:extLst>
      <p:ext uri="{BB962C8B-B14F-4D97-AF65-F5344CB8AC3E}">
        <p14:creationId xmlns:p14="http://schemas.microsoft.com/office/powerpoint/2010/main" val="275476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西藏自治区成立以来，制定并颁布《西藏自治区实施＜中华人民共和国非物质文化遗产法＞办法》等文件，中央政府多次对布达拉宫等重点文物进行维修保护。这说明我国</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对西藏地区进行社会主义改造</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改善西部地区生活水平</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决定进行西部大开发</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关注西藏传统文化发展</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325094" y="1980048"/>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94539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某歌曲唱道：</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那是一条神奇的天路，把人间的温暖送到边疆，从此山不再高路不再漫长，各族儿女欢聚一堂</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歌词强调了青藏铁路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推动了西藏的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民主改革</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消除了东西部经济差异</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有利于民族文化的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传承</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有利于各民族共同繁荣</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886614" y="1430361"/>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
        <p:nvSpPr>
          <p:cNvPr id="5" name="内容占位符 1"/>
          <p:cNvSpPr txBox="1">
            <a:spLocks/>
          </p:cNvSpPr>
          <p:nvPr/>
        </p:nvSpPr>
        <p:spPr bwMode="auto">
          <a:xfrm>
            <a:off x="360854" y="2924944"/>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世纪末，中央决定进行西部大开发</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国家还实施了旨在推动边疆民族地区加快发展的兴边富民行动</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进一步促进了民族地区的发展。材料表明国家重视少数民族的</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文化传承</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科技发展</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经济建设</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文旅开发</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28214" y="4167664"/>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56584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785005"/>
            <a:ext cx="11485848" cy="452431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年《中华人民共和国民族区域自治实施纲要》规定：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民族自治区自治机关须保障自治区内的一切人民，不问民族成分如何，均享有中国人民政治协商会议共同纲领所规定的思想、言论、出版、集会、结社、通讯、人身、居住、迁徙、宗教信仰及示威游行的自由权。</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这表明我国</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正式实施民族区域自治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提倡民主协商的精神</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从法律上保障公民权利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奉行民族平等的原则</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360855" y="836712"/>
            <a:ext cx="6814472" cy="916566"/>
          </a:xfrm>
          <a:prstGeom prst="rect">
            <a:avLst/>
          </a:prstGeom>
        </p:spPr>
      </p:pic>
      <p:sp>
        <p:nvSpPr>
          <p:cNvPr id="8" name="矩形 7"/>
          <p:cNvSpPr/>
          <p:nvPr/>
        </p:nvSpPr>
        <p:spPr>
          <a:xfrm>
            <a:off x="5527934" y="3564224"/>
            <a:ext cx="407484" cy="461665"/>
          </a:xfrm>
          <a:prstGeom prst="rect">
            <a:avLst/>
          </a:prstGeom>
        </p:spPr>
        <p:txBody>
          <a:bodyPr wrap="none">
            <a:spAutoFit/>
          </a:bodyPr>
          <a:lstStyle/>
          <a:p>
            <a:r>
              <a:rPr lang="en-US" altLang="zh-CN" sz="2400" b="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577537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八</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年级</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班开展</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走近传统节日</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感受民族文化</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的主题班会活动。下面是李华同学展示的活动资料，从中反映出</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p>
          <a:p>
            <a:pPr>
              <a:spcAft>
                <a:spcPts val="0"/>
              </a:spcAf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传统习俗的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中华民族传承的价值观</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传统节日的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起源</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中国习俗具有地域文化特性</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076921"/>
            <a:ext cx="11485848" cy="2792239"/>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那达慕大会是蒙古族历史悠久的传统节日，那达慕大会上有惊险刺激的赛马、摔跤，令人赞赏的射箭，有争强斗胜的棋艺，有引人入胜的歌舞。</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泼水节是中国傣族、阿昌族、布朗族、佤族、德昂族等少数民族和中南半岛某些民族的新年节日。节日期间，人们相互泼水祝福，并举行拜佛、赛龙舟、放高升、点孔明灯等活动。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666179" y="886787"/>
            <a:ext cx="2116659" cy="399557"/>
          </a:xfrm>
          <a:prstGeom prst="rect">
            <a:avLst/>
          </a:prstGeom>
        </p:spPr>
      </p:pic>
      <p:sp>
        <p:nvSpPr>
          <p:cNvPr id="6" name="矩形 5"/>
          <p:cNvSpPr/>
          <p:nvPr/>
        </p:nvSpPr>
        <p:spPr>
          <a:xfrm>
            <a:off x="6671270" y="1429432"/>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1152832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1010</TotalTime>
  <Words>933</Words>
  <Application>Microsoft Office PowerPoint</Application>
  <PresentationFormat>自定义</PresentationFormat>
  <Paragraphs>126</Paragraphs>
  <Slides>18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297</cp:revision>
  <dcterms:created xsi:type="dcterms:W3CDTF">2020-11-06T05:24:40Z</dcterms:created>
  <dcterms:modified xsi:type="dcterms:W3CDTF">2024-12-16T11:10:38Z</dcterms:modified>
</cp:coreProperties>
</file>